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0"/>
  </p:notesMasterIdLst>
  <p:sldIdLst>
    <p:sldId id="269" r:id="rId2"/>
    <p:sldId id="284" r:id="rId3"/>
    <p:sldId id="283" r:id="rId4"/>
    <p:sldId id="285" r:id="rId5"/>
    <p:sldId id="270" r:id="rId6"/>
    <p:sldId id="271" r:id="rId7"/>
    <p:sldId id="287" r:id="rId8"/>
    <p:sldId id="288"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412" autoAdjust="0"/>
    <p:restoredTop sz="94671"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E7DE1E3D-EF74-46FE-B45A-884B07CB8812}" type="datetimeFigureOut">
              <a:rPr lang="ar-IQ" smtClean="0"/>
              <a:t>14/10/1440</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9AE0E426-8EC5-40C6-BD19-F56EA54C0A2E}" type="slidenum">
              <a:rPr lang="ar-IQ" smtClean="0"/>
              <a:t>‹#›</a:t>
            </a:fld>
            <a:endParaRPr lang="ar-IQ"/>
          </a:p>
        </p:txBody>
      </p:sp>
    </p:spTree>
    <p:extLst>
      <p:ext uri="{BB962C8B-B14F-4D97-AF65-F5344CB8AC3E}">
        <p14:creationId xmlns:p14="http://schemas.microsoft.com/office/powerpoint/2010/main" val="185249229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9AE0E426-8EC5-40C6-BD19-F56EA54C0A2E}" type="slidenum">
              <a:rPr lang="ar-IQ" smtClean="0"/>
              <a:t>3</a:t>
            </a:fld>
            <a:endParaRPr lang="ar-IQ"/>
          </a:p>
        </p:txBody>
      </p:sp>
    </p:spTree>
    <p:extLst>
      <p:ext uri="{BB962C8B-B14F-4D97-AF65-F5344CB8AC3E}">
        <p14:creationId xmlns:p14="http://schemas.microsoft.com/office/powerpoint/2010/main" val="137439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0C0C9518-5CD7-46EF-9F5A-4784FB474957}" type="datetimeFigureOut">
              <a:rPr lang="ar-IQ" smtClean="0"/>
              <a:t>14/10/1440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E584510-56DF-4F62-A817-BE871B2190C6}" type="slidenum">
              <a:rPr lang="ar-IQ" smtClean="0"/>
              <a:t>‹#›</a:t>
            </a:fld>
            <a:endParaRPr lang="ar-IQ"/>
          </a:p>
        </p:txBody>
      </p:sp>
    </p:spTree>
    <p:extLst>
      <p:ext uri="{BB962C8B-B14F-4D97-AF65-F5344CB8AC3E}">
        <p14:creationId xmlns:p14="http://schemas.microsoft.com/office/powerpoint/2010/main" val="3683669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C0C9518-5CD7-46EF-9F5A-4784FB474957}" type="datetimeFigureOut">
              <a:rPr lang="ar-IQ" smtClean="0"/>
              <a:t>14/10/1440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E584510-56DF-4F62-A817-BE871B2190C6}" type="slidenum">
              <a:rPr lang="ar-IQ" smtClean="0"/>
              <a:t>‹#›</a:t>
            </a:fld>
            <a:endParaRPr lang="ar-IQ"/>
          </a:p>
        </p:txBody>
      </p:sp>
    </p:spTree>
    <p:extLst>
      <p:ext uri="{BB962C8B-B14F-4D97-AF65-F5344CB8AC3E}">
        <p14:creationId xmlns:p14="http://schemas.microsoft.com/office/powerpoint/2010/main" val="2662436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C0C9518-5CD7-46EF-9F5A-4784FB474957}" type="datetimeFigureOut">
              <a:rPr lang="ar-IQ" smtClean="0"/>
              <a:t>14/10/1440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E584510-56DF-4F62-A817-BE871B2190C6}" type="slidenum">
              <a:rPr lang="ar-IQ" smtClean="0"/>
              <a:t>‹#›</a:t>
            </a:fld>
            <a:endParaRPr lang="ar-IQ"/>
          </a:p>
        </p:txBody>
      </p:sp>
    </p:spTree>
    <p:extLst>
      <p:ext uri="{BB962C8B-B14F-4D97-AF65-F5344CB8AC3E}">
        <p14:creationId xmlns:p14="http://schemas.microsoft.com/office/powerpoint/2010/main" val="2497734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C0C9518-5CD7-46EF-9F5A-4784FB474957}" type="datetimeFigureOut">
              <a:rPr lang="ar-IQ" smtClean="0"/>
              <a:t>14/10/1440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E584510-56DF-4F62-A817-BE871B2190C6}" type="slidenum">
              <a:rPr lang="ar-IQ" smtClean="0"/>
              <a:t>‹#›</a:t>
            </a:fld>
            <a:endParaRPr lang="ar-IQ"/>
          </a:p>
        </p:txBody>
      </p:sp>
    </p:spTree>
    <p:extLst>
      <p:ext uri="{BB962C8B-B14F-4D97-AF65-F5344CB8AC3E}">
        <p14:creationId xmlns:p14="http://schemas.microsoft.com/office/powerpoint/2010/main" val="2704945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0C0C9518-5CD7-46EF-9F5A-4784FB474957}" type="datetimeFigureOut">
              <a:rPr lang="ar-IQ" smtClean="0"/>
              <a:t>14/10/1440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E584510-56DF-4F62-A817-BE871B2190C6}" type="slidenum">
              <a:rPr lang="ar-IQ" smtClean="0"/>
              <a:t>‹#›</a:t>
            </a:fld>
            <a:endParaRPr lang="ar-IQ"/>
          </a:p>
        </p:txBody>
      </p:sp>
    </p:spTree>
    <p:extLst>
      <p:ext uri="{BB962C8B-B14F-4D97-AF65-F5344CB8AC3E}">
        <p14:creationId xmlns:p14="http://schemas.microsoft.com/office/powerpoint/2010/main" val="1956895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0C0C9518-5CD7-46EF-9F5A-4784FB474957}" type="datetimeFigureOut">
              <a:rPr lang="ar-IQ" smtClean="0"/>
              <a:t>14/10/1440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E584510-56DF-4F62-A817-BE871B2190C6}" type="slidenum">
              <a:rPr lang="ar-IQ" smtClean="0"/>
              <a:t>‹#›</a:t>
            </a:fld>
            <a:endParaRPr lang="ar-IQ"/>
          </a:p>
        </p:txBody>
      </p:sp>
    </p:spTree>
    <p:extLst>
      <p:ext uri="{BB962C8B-B14F-4D97-AF65-F5344CB8AC3E}">
        <p14:creationId xmlns:p14="http://schemas.microsoft.com/office/powerpoint/2010/main" val="3333354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0C0C9518-5CD7-46EF-9F5A-4784FB474957}" type="datetimeFigureOut">
              <a:rPr lang="ar-IQ" smtClean="0"/>
              <a:t>14/10/1440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4E584510-56DF-4F62-A817-BE871B2190C6}" type="slidenum">
              <a:rPr lang="ar-IQ" smtClean="0"/>
              <a:t>‹#›</a:t>
            </a:fld>
            <a:endParaRPr lang="ar-IQ"/>
          </a:p>
        </p:txBody>
      </p:sp>
    </p:spTree>
    <p:extLst>
      <p:ext uri="{BB962C8B-B14F-4D97-AF65-F5344CB8AC3E}">
        <p14:creationId xmlns:p14="http://schemas.microsoft.com/office/powerpoint/2010/main" val="4068800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0C0C9518-5CD7-46EF-9F5A-4784FB474957}" type="datetimeFigureOut">
              <a:rPr lang="ar-IQ" smtClean="0"/>
              <a:t>14/10/1440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4E584510-56DF-4F62-A817-BE871B2190C6}" type="slidenum">
              <a:rPr lang="ar-IQ" smtClean="0"/>
              <a:t>‹#›</a:t>
            </a:fld>
            <a:endParaRPr lang="ar-IQ"/>
          </a:p>
        </p:txBody>
      </p:sp>
    </p:spTree>
    <p:extLst>
      <p:ext uri="{BB962C8B-B14F-4D97-AF65-F5344CB8AC3E}">
        <p14:creationId xmlns:p14="http://schemas.microsoft.com/office/powerpoint/2010/main" val="4023122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0C0C9518-5CD7-46EF-9F5A-4784FB474957}" type="datetimeFigureOut">
              <a:rPr lang="ar-IQ" smtClean="0"/>
              <a:t>14/10/1440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4E584510-56DF-4F62-A817-BE871B2190C6}" type="slidenum">
              <a:rPr lang="ar-IQ" smtClean="0"/>
              <a:t>‹#›</a:t>
            </a:fld>
            <a:endParaRPr lang="ar-IQ"/>
          </a:p>
        </p:txBody>
      </p:sp>
    </p:spTree>
    <p:extLst>
      <p:ext uri="{BB962C8B-B14F-4D97-AF65-F5344CB8AC3E}">
        <p14:creationId xmlns:p14="http://schemas.microsoft.com/office/powerpoint/2010/main" val="3871769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C0C9518-5CD7-46EF-9F5A-4784FB474957}" type="datetimeFigureOut">
              <a:rPr lang="ar-IQ" smtClean="0"/>
              <a:t>14/10/1440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E584510-56DF-4F62-A817-BE871B2190C6}" type="slidenum">
              <a:rPr lang="ar-IQ" smtClean="0"/>
              <a:t>‹#›</a:t>
            </a:fld>
            <a:endParaRPr lang="ar-IQ"/>
          </a:p>
        </p:txBody>
      </p:sp>
    </p:spTree>
    <p:extLst>
      <p:ext uri="{BB962C8B-B14F-4D97-AF65-F5344CB8AC3E}">
        <p14:creationId xmlns:p14="http://schemas.microsoft.com/office/powerpoint/2010/main" val="4016802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C0C9518-5CD7-46EF-9F5A-4784FB474957}" type="datetimeFigureOut">
              <a:rPr lang="ar-IQ" smtClean="0"/>
              <a:t>14/10/1440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E584510-56DF-4F62-A817-BE871B2190C6}" type="slidenum">
              <a:rPr lang="ar-IQ" smtClean="0"/>
              <a:t>‹#›</a:t>
            </a:fld>
            <a:endParaRPr lang="ar-IQ"/>
          </a:p>
        </p:txBody>
      </p:sp>
    </p:spTree>
    <p:extLst>
      <p:ext uri="{BB962C8B-B14F-4D97-AF65-F5344CB8AC3E}">
        <p14:creationId xmlns:p14="http://schemas.microsoft.com/office/powerpoint/2010/main" val="491260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C0C9518-5CD7-46EF-9F5A-4784FB474957}" type="datetimeFigureOut">
              <a:rPr lang="ar-IQ" smtClean="0"/>
              <a:t>14/10/1440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E584510-56DF-4F62-A817-BE871B2190C6}" type="slidenum">
              <a:rPr lang="ar-IQ" smtClean="0"/>
              <a:t>‹#›</a:t>
            </a:fld>
            <a:endParaRPr lang="ar-IQ"/>
          </a:p>
        </p:txBody>
      </p:sp>
    </p:spTree>
    <p:extLst>
      <p:ext uri="{BB962C8B-B14F-4D97-AF65-F5344CB8AC3E}">
        <p14:creationId xmlns:p14="http://schemas.microsoft.com/office/powerpoint/2010/main" val="13479565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476672"/>
            <a:ext cx="8928992" cy="6858000"/>
          </a:xfrm>
        </p:spPr>
        <p:txBody>
          <a:bodyPr>
            <a:normAutofit/>
          </a:bodyPr>
          <a:lstStyle/>
          <a:p>
            <a:pPr algn="ctr"/>
            <a:r>
              <a:rPr lang="ar-SA" sz="4000" b="1" dirty="0" smtClean="0">
                <a:solidFill>
                  <a:srgbClr val="FF0000"/>
                </a:solidFill>
              </a:rPr>
              <a:t>المحاضرة </a:t>
            </a:r>
            <a:r>
              <a:rPr lang="ar-SA" sz="4000" b="1" dirty="0" smtClean="0">
                <a:solidFill>
                  <a:srgbClr val="FF0000"/>
                </a:solidFill>
              </a:rPr>
              <a:t>الثانية  </a:t>
            </a:r>
            <a:endParaRPr lang="ar-SA" sz="4000" b="1" dirty="0" smtClean="0">
              <a:solidFill>
                <a:srgbClr val="FF0000"/>
              </a:solidFill>
            </a:endParaRPr>
          </a:p>
        </p:txBody>
      </p:sp>
      <p:sp>
        <p:nvSpPr>
          <p:cNvPr id="2" name="مستطيل 1"/>
          <p:cNvSpPr/>
          <p:nvPr/>
        </p:nvSpPr>
        <p:spPr>
          <a:xfrm>
            <a:off x="0" y="1196753"/>
            <a:ext cx="9144000" cy="1569660"/>
          </a:xfrm>
          <a:prstGeom prst="rect">
            <a:avLst/>
          </a:prstGeom>
        </p:spPr>
        <p:txBody>
          <a:bodyPr wrap="square">
            <a:spAutoFit/>
          </a:bodyPr>
          <a:lstStyle/>
          <a:p>
            <a:pPr algn="ctr"/>
            <a:r>
              <a:rPr lang="ar-IQ" sz="4800" b="1" dirty="0" err="1"/>
              <a:t>التربیة</a:t>
            </a:r>
            <a:r>
              <a:rPr lang="ar-IQ" sz="4800" b="1" dirty="0"/>
              <a:t> </a:t>
            </a:r>
            <a:r>
              <a:rPr lang="ar-IQ" sz="4800" b="1" dirty="0" err="1"/>
              <a:t>البدنیة</a:t>
            </a:r>
            <a:r>
              <a:rPr lang="ar-IQ" sz="4800" b="1" dirty="0"/>
              <a:t> و </a:t>
            </a:r>
            <a:r>
              <a:rPr lang="ar-IQ" sz="4800" b="1" dirty="0" err="1" smtClean="0"/>
              <a:t>الریاضیة</a:t>
            </a:r>
            <a:r>
              <a:rPr lang="ar-IQ" sz="4800" b="1" dirty="0" smtClean="0"/>
              <a:t> عند الانسان البدائي</a:t>
            </a:r>
            <a:endParaRPr lang="ar-IQ" b="1" dirty="0"/>
          </a:p>
        </p:txBody>
      </p:sp>
    </p:spTree>
    <p:extLst>
      <p:ext uri="{BB962C8B-B14F-4D97-AF65-F5344CB8AC3E}">
        <p14:creationId xmlns:p14="http://schemas.microsoft.com/office/powerpoint/2010/main" val="17960769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116632"/>
            <a:ext cx="9036496" cy="6624736"/>
          </a:xfrm>
        </p:spPr>
        <p:txBody>
          <a:bodyPr/>
          <a:lstStyle/>
          <a:p>
            <a:r>
              <a:rPr lang="ar-IQ" b="1" dirty="0">
                <a:solidFill>
                  <a:srgbClr val="FF0000"/>
                </a:solidFill>
              </a:rPr>
              <a:t>1- التربية في المجتمعات البدائية :</a:t>
            </a:r>
          </a:p>
          <a:p>
            <a:r>
              <a:rPr lang="ar-IQ" b="1" dirty="0"/>
              <a:t>امتازت بالبساطة حيث يقلد الناشئ الكبار ويتدرب على الاعمال كالصيد وصناعة الادوات ورعي الماشية والتدريب على فنون القتال والاعمال المنزلية والزراعة حيث كانت اعماله مقتصرة على الاشياء الضرورية </a:t>
            </a:r>
            <a:r>
              <a:rPr lang="ar-IQ" b="1" dirty="0" err="1">
                <a:solidFill>
                  <a:srgbClr val="FF0000"/>
                </a:solidFill>
              </a:rPr>
              <a:t>كالماكل</a:t>
            </a:r>
            <a:r>
              <a:rPr lang="ar-IQ" b="1" dirty="0">
                <a:solidFill>
                  <a:srgbClr val="FF0000"/>
                </a:solidFill>
              </a:rPr>
              <a:t> والمشرب والملبس </a:t>
            </a:r>
            <a:r>
              <a:rPr lang="ar-IQ" b="1" dirty="0" err="1">
                <a:solidFill>
                  <a:srgbClr val="FF0000"/>
                </a:solidFill>
              </a:rPr>
              <a:t>والماوى</a:t>
            </a:r>
            <a:r>
              <a:rPr lang="ar-IQ" b="1" dirty="0">
                <a:solidFill>
                  <a:srgbClr val="FF0000"/>
                </a:solidFill>
              </a:rPr>
              <a:t> </a:t>
            </a:r>
            <a:r>
              <a:rPr lang="ar-IQ" b="1" dirty="0"/>
              <a:t>وكان </a:t>
            </a:r>
            <a:r>
              <a:rPr lang="ar-IQ" b="1" dirty="0" err="1" smtClean="0"/>
              <a:t>الاب</a:t>
            </a:r>
            <a:r>
              <a:rPr lang="ar-IQ" b="1" dirty="0" err="1">
                <a:solidFill>
                  <a:srgbClr val="FF0000"/>
                </a:solidFill>
              </a:rPr>
              <a:t>وكان</a:t>
            </a:r>
            <a:r>
              <a:rPr lang="ar-IQ" b="1" dirty="0">
                <a:solidFill>
                  <a:srgbClr val="FF0000"/>
                </a:solidFill>
              </a:rPr>
              <a:t> هدف التربية البدائية :</a:t>
            </a:r>
          </a:p>
          <a:p>
            <a:r>
              <a:rPr lang="ar-IQ" b="1" dirty="0">
                <a:solidFill>
                  <a:srgbClr val="FF0000"/>
                </a:solidFill>
              </a:rPr>
              <a:t>نقل العادات والتقاليد من الكبار للصغار من خلال التقليد والمحاكاة حيث كان الفرد يخضع لتقاليد وطقوس تبدا من الايام الاولى لحياته وتستمر طيلة حياته وكان </a:t>
            </a:r>
            <a:r>
              <a:rPr lang="ar-IQ" b="1" dirty="0" err="1">
                <a:solidFill>
                  <a:srgbClr val="FF0000"/>
                </a:solidFill>
              </a:rPr>
              <a:t>للمراه</a:t>
            </a:r>
            <a:r>
              <a:rPr lang="ar-IQ" b="1" dirty="0">
                <a:solidFill>
                  <a:srgbClr val="FF0000"/>
                </a:solidFill>
              </a:rPr>
              <a:t> دور رئيسي في ذلك .</a:t>
            </a:r>
          </a:p>
          <a:p>
            <a:r>
              <a:rPr lang="ar-IQ" b="1" dirty="0" smtClean="0"/>
              <a:t>وان </a:t>
            </a:r>
            <a:r>
              <a:rPr lang="ar-IQ" b="1" dirty="0"/>
              <a:t>يشرفان على التربية واحيانا القبيلة </a:t>
            </a:r>
          </a:p>
        </p:txBody>
      </p:sp>
    </p:spTree>
    <p:extLst>
      <p:ext uri="{BB962C8B-B14F-4D97-AF65-F5344CB8AC3E}">
        <p14:creationId xmlns:p14="http://schemas.microsoft.com/office/powerpoint/2010/main" val="500179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rmAutofit/>
          </a:bodyPr>
          <a:lstStyle/>
          <a:p>
            <a:pPr marL="0" indent="0">
              <a:buNone/>
            </a:pPr>
            <a:endParaRPr lang="ar-IQ" sz="3600" b="1" dirty="0" smtClean="0">
              <a:solidFill>
                <a:srgbClr val="002060"/>
              </a:solidFill>
            </a:endParaRPr>
          </a:p>
          <a:p>
            <a:pPr marL="0" indent="0">
              <a:buNone/>
            </a:pPr>
            <a:r>
              <a:rPr lang="ar-IQ" sz="3600" b="1" dirty="0" smtClean="0">
                <a:solidFill>
                  <a:srgbClr val="FF0000"/>
                </a:solidFill>
              </a:rPr>
              <a:t>اما </a:t>
            </a:r>
            <a:r>
              <a:rPr lang="ar-IQ" sz="3600" b="1" dirty="0">
                <a:solidFill>
                  <a:srgbClr val="FF0000"/>
                </a:solidFill>
              </a:rPr>
              <a:t>فلسفة التربية البدنية في المجتمعات البدائية :</a:t>
            </a:r>
          </a:p>
          <a:p>
            <a:pPr marL="0" indent="0">
              <a:buNone/>
            </a:pPr>
            <a:r>
              <a:rPr lang="ar-IQ" sz="3600" b="1" dirty="0">
                <a:solidFill>
                  <a:srgbClr val="002060"/>
                </a:solidFill>
              </a:rPr>
              <a:t>هو تحقيق توافق وانسجام بين الفرد وبيئته من خلال تلقين وتدريب ابناءه عمليا من خلال تقليد الوالدين بصورة عفوية لغرض اشباع حاجاته الجسدية والدينية  </a:t>
            </a:r>
          </a:p>
          <a:p>
            <a:pPr marL="0" indent="0">
              <a:buNone/>
            </a:pPr>
            <a:r>
              <a:rPr lang="ar-IQ" sz="3600" b="1" dirty="0">
                <a:solidFill>
                  <a:srgbClr val="002060"/>
                </a:solidFill>
              </a:rPr>
              <a:t>فتدريب الاسرة كان يحتم على البنات حياكة الملابس وطهي الطعام وجمع الاحطاب .</a:t>
            </a:r>
          </a:p>
          <a:p>
            <a:pPr marL="0" indent="0">
              <a:buNone/>
            </a:pPr>
            <a:r>
              <a:rPr lang="ar-IQ" sz="3600" b="1" dirty="0">
                <a:solidFill>
                  <a:srgbClr val="FF0000"/>
                </a:solidFill>
              </a:rPr>
              <a:t>وحتلت تربية الناشئ ثلاث خصائص</a:t>
            </a:r>
            <a:r>
              <a:rPr lang="ar-IQ" sz="3600" b="1" dirty="0"/>
              <a:t> </a:t>
            </a:r>
            <a:r>
              <a:rPr lang="ar-IQ" sz="3600" b="1" dirty="0" smtClean="0"/>
              <a:t>:</a:t>
            </a:r>
          </a:p>
          <a:p>
            <a:pPr marL="0" indent="0">
              <a:buNone/>
            </a:pPr>
            <a:r>
              <a:rPr lang="ar-IQ" sz="3600" b="1" dirty="0"/>
              <a:t> </a:t>
            </a:r>
            <a:r>
              <a:rPr lang="ar-IQ" sz="3600" b="1" dirty="0" smtClean="0"/>
              <a:t>           (</a:t>
            </a:r>
            <a:r>
              <a:rPr lang="ar-IQ" sz="3600" b="1" dirty="0"/>
              <a:t>الاله – والطقوس الدينية –واللغة )</a:t>
            </a:r>
          </a:p>
          <a:p>
            <a:pPr algn="justLow"/>
            <a:endParaRPr lang="ar-IQ" sz="3600" dirty="0"/>
          </a:p>
        </p:txBody>
      </p:sp>
    </p:spTree>
    <p:extLst>
      <p:ext uri="{BB962C8B-B14F-4D97-AF65-F5344CB8AC3E}">
        <p14:creationId xmlns:p14="http://schemas.microsoft.com/office/powerpoint/2010/main" val="10114975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79512" y="404664"/>
            <a:ext cx="8856984" cy="6264696"/>
          </a:xfrm>
        </p:spPr>
        <p:txBody>
          <a:bodyPr/>
          <a:lstStyle/>
          <a:p>
            <a:pPr algn="r"/>
            <a:r>
              <a:rPr lang="ar-IQ" dirty="0" smtClean="0"/>
              <a:t> </a:t>
            </a:r>
            <a:endParaRPr lang="ar-IQ" sz="3600" dirty="0">
              <a:solidFill>
                <a:schemeClr val="tx1"/>
              </a:solidFill>
            </a:endParaRPr>
          </a:p>
        </p:txBody>
      </p:sp>
      <p:sp>
        <p:nvSpPr>
          <p:cNvPr id="4" name="مستطيل 3"/>
          <p:cNvSpPr/>
          <p:nvPr/>
        </p:nvSpPr>
        <p:spPr>
          <a:xfrm>
            <a:off x="251520" y="764704"/>
            <a:ext cx="8640960" cy="5016758"/>
          </a:xfrm>
          <a:prstGeom prst="rect">
            <a:avLst/>
          </a:prstGeom>
        </p:spPr>
        <p:txBody>
          <a:bodyPr wrap="square">
            <a:spAutoFit/>
          </a:bodyPr>
          <a:lstStyle/>
          <a:p>
            <a:pPr algn="ctr"/>
            <a:r>
              <a:rPr lang="ar-IQ" sz="3200" b="1" dirty="0">
                <a:solidFill>
                  <a:srgbClr val="FF0000"/>
                </a:solidFill>
              </a:rPr>
              <a:t>وتركزت فلسفة التربية في المجتمع القديم بثلاث عمليات </a:t>
            </a:r>
          </a:p>
          <a:p>
            <a:endParaRPr lang="ar-IQ" sz="3200" b="1" dirty="0">
              <a:solidFill>
                <a:srgbClr val="FF0000"/>
              </a:solidFill>
            </a:endParaRPr>
          </a:p>
          <a:p>
            <a:r>
              <a:rPr lang="ar-IQ" sz="3200" b="1" dirty="0"/>
              <a:t>التدريب للحصول على متطلبات الحياة الضرورية للفرد والاسرة من (</a:t>
            </a:r>
            <a:r>
              <a:rPr lang="ar-IQ" sz="3200" b="1" dirty="0" err="1"/>
              <a:t>الماكل</a:t>
            </a:r>
            <a:r>
              <a:rPr lang="ar-IQ" sz="3200" b="1" dirty="0"/>
              <a:t> _والملبس _</a:t>
            </a:r>
            <a:r>
              <a:rPr lang="ar-IQ" sz="3200" b="1" dirty="0" err="1"/>
              <a:t>والماوى</a:t>
            </a:r>
            <a:r>
              <a:rPr lang="ar-IQ" sz="3200" b="1" dirty="0"/>
              <a:t> )</a:t>
            </a:r>
          </a:p>
          <a:p>
            <a:endParaRPr lang="ar-IQ" sz="3200" b="1" dirty="0"/>
          </a:p>
          <a:p>
            <a:r>
              <a:rPr lang="ar-IQ" sz="3200" b="1" dirty="0">
                <a:solidFill>
                  <a:srgbClr val="0070C0"/>
                </a:solidFill>
              </a:rPr>
              <a:t>تدريب الابناء على الاحتفالات الدينية التي ترضي الاله </a:t>
            </a:r>
            <a:r>
              <a:rPr lang="ar-IQ" sz="3200" b="1" dirty="0" err="1">
                <a:solidFill>
                  <a:srgbClr val="0070C0"/>
                </a:solidFill>
              </a:rPr>
              <a:t>لاجل</a:t>
            </a:r>
            <a:r>
              <a:rPr lang="ar-IQ" sz="3200" b="1" dirty="0">
                <a:solidFill>
                  <a:srgbClr val="0070C0"/>
                </a:solidFill>
              </a:rPr>
              <a:t> حمايتهم .</a:t>
            </a:r>
          </a:p>
          <a:p>
            <a:endParaRPr lang="ar-IQ" sz="3200" b="1" dirty="0">
              <a:solidFill>
                <a:srgbClr val="0070C0"/>
              </a:solidFill>
            </a:endParaRPr>
          </a:p>
          <a:p>
            <a:r>
              <a:rPr lang="ar-IQ" sz="3200" b="1" dirty="0">
                <a:solidFill>
                  <a:srgbClr val="FF0000"/>
                </a:solidFill>
              </a:rPr>
              <a:t>تدريب الفرد على العادات والتقاليد السائدة في المجتمع لتحقيق الانسجام مع </a:t>
            </a:r>
            <a:r>
              <a:rPr lang="ar-IQ" sz="3200" b="1" dirty="0" err="1">
                <a:solidFill>
                  <a:srgbClr val="FF0000"/>
                </a:solidFill>
              </a:rPr>
              <a:t>الجماعه</a:t>
            </a:r>
            <a:r>
              <a:rPr lang="ar-IQ" sz="3200" b="1" dirty="0">
                <a:solidFill>
                  <a:srgbClr val="FF0000"/>
                </a:solidFill>
              </a:rPr>
              <a:t> .</a:t>
            </a:r>
          </a:p>
        </p:txBody>
      </p:sp>
    </p:spTree>
    <p:extLst>
      <p:ext uri="{BB962C8B-B14F-4D97-AF65-F5344CB8AC3E}">
        <p14:creationId xmlns:p14="http://schemas.microsoft.com/office/powerpoint/2010/main" val="39557196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rmAutofit fontScale="92500"/>
          </a:bodyPr>
          <a:lstStyle/>
          <a:p>
            <a:pPr algn="justLow"/>
            <a:r>
              <a:rPr lang="ar-IQ" sz="3500" b="1" dirty="0">
                <a:solidFill>
                  <a:srgbClr val="FF0000"/>
                </a:solidFill>
              </a:rPr>
              <a:t>اما اهم الانشطة التي كانت تزاول في المجتمع البدائي :</a:t>
            </a:r>
          </a:p>
          <a:p>
            <a:pPr algn="justLow"/>
            <a:r>
              <a:rPr lang="ar-IQ" sz="3500" b="1" dirty="0">
                <a:solidFill>
                  <a:srgbClr val="0070C0"/>
                </a:solidFill>
              </a:rPr>
              <a:t>اتسمت الحياة بالتقليد فالطفل يتعلم الصيد ورمي الرمح والتجذيف وبعض المهارات الحركية وصناعة السيوف والرماح وبناء الاكواخ وصناعة الاواني والتجذيف </a:t>
            </a:r>
          </a:p>
          <a:p>
            <a:pPr algn="justLow"/>
            <a:r>
              <a:rPr lang="ar-IQ" sz="3500" b="1" dirty="0"/>
              <a:t>اما الرقص الديني نوعا من انواع الصلاة لطرد الروح الشريرة والتقرب </a:t>
            </a:r>
            <a:r>
              <a:rPr lang="ar-IQ" sz="3500" b="1" dirty="0" err="1"/>
              <a:t>للاله</a:t>
            </a:r>
            <a:r>
              <a:rPr lang="ar-IQ" sz="3500" b="1" dirty="0"/>
              <a:t> لغرض حمايتهم وكذلك يعد الرقص عنصر ترويحي اثناء الراحة ويعد الصيد عنصر اساسي حيث سمي الانسان البدائي </a:t>
            </a:r>
            <a:r>
              <a:rPr lang="ar-IQ" sz="3500" b="1" dirty="0" err="1"/>
              <a:t>بانسان</a:t>
            </a:r>
            <a:r>
              <a:rPr lang="ar-IQ" sz="3500" b="1" dirty="0"/>
              <a:t> الصيد </a:t>
            </a:r>
            <a:r>
              <a:rPr lang="ar-IQ" sz="3500" b="1" dirty="0">
                <a:solidFill>
                  <a:srgbClr val="FF0000"/>
                </a:solidFill>
              </a:rPr>
              <a:t>ويتم ذلك من خلال </a:t>
            </a:r>
            <a:r>
              <a:rPr lang="ar-IQ" sz="3500" b="1" dirty="0" err="1">
                <a:solidFill>
                  <a:srgbClr val="FF0000"/>
                </a:solidFill>
              </a:rPr>
              <a:t>شضايا</a:t>
            </a:r>
            <a:r>
              <a:rPr lang="ar-IQ" sz="3500" b="1" dirty="0">
                <a:solidFill>
                  <a:srgbClr val="FF0000"/>
                </a:solidFill>
              </a:rPr>
              <a:t> الحجر لصقل </a:t>
            </a:r>
            <a:r>
              <a:rPr lang="ar-IQ" sz="3500" b="1" dirty="0" err="1">
                <a:solidFill>
                  <a:srgbClr val="FF0000"/>
                </a:solidFill>
              </a:rPr>
              <a:t>رووس</a:t>
            </a:r>
            <a:r>
              <a:rPr lang="ar-IQ" sz="3500" b="1" dirty="0">
                <a:solidFill>
                  <a:srgbClr val="FF0000"/>
                </a:solidFill>
              </a:rPr>
              <a:t> السهام والحراب حيث </a:t>
            </a:r>
            <a:r>
              <a:rPr lang="ar-IQ" sz="3500" b="1" dirty="0" err="1">
                <a:solidFill>
                  <a:srgbClr val="FF0000"/>
                </a:solidFill>
              </a:rPr>
              <a:t>اصطادو</a:t>
            </a:r>
            <a:r>
              <a:rPr lang="ar-IQ" sz="3500" b="1" dirty="0">
                <a:solidFill>
                  <a:srgbClr val="FF0000"/>
                </a:solidFill>
              </a:rPr>
              <a:t> الاسود والذئاب </a:t>
            </a:r>
            <a:r>
              <a:rPr lang="ar-IQ" sz="3500" b="1" dirty="0" err="1">
                <a:solidFill>
                  <a:srgbClr val="FF0000"/>
                </a:solidFill>
              </a:rPr>
              <a:t>واستئنسوا</a:t>
            </a:r>
            <a:r>
              <a:rPr lang="ar-IQ" sz="3500" b="1" dirty="0">
                <a:solidFill>
                  <a:srgbClr val="FF0000"/>
                </a:solidFill>
              </a:rPr>
              <a:t> الكلاب للصيد </a:t>
            </a:r>
            <a:r>
              <a:rPr lang="ar-IQ" sz="3500" b="1" dirty="0" err="1">
                <a:solidFill>
                  <a:srgbClr val="FF0000"/>
                </a:solidFill>
              </a:rPr>
              <a:t>وعملو</a:t>
            </a:r>
            <a:r>
              <a:rPr lang="ar-IQ" sz="3500" b="1" dirty="0">
                <a:solidFill>
                  <a:srgbClr val="FF0000"/>
                </a:solidFill>
              </a:rPr>
              <a:t> الرماح الخاصة لصيد الاسماك </a:t>
            </a:r>
            <a:r>
              <a:rPr lang="ar-IQ" sz="3500" b="1" dirty="0" err="1">
                <a:solidFill>
                  <a:srgbClr val="C00000"/>
                </a:solidFill>
              </a:rPr>
              <a:t>ومارسو</a:t>
            </a:r>
            <a:r>
              <a:rPr lang="ar-IQ" sz="3500" b="1" dirty="0">
                <a:solidFill>
                  <a:srgbClr val="C00000"/>
                </a:solidFill>
              </a:rPr>
              <a:t> السباحة </a:t>
            </a:r>
            <a:r>
              <a:rPr lang="ar-IQ" sz="3500" b="1" dirty="0"/>
              <a:t>والمبارزة والتسلق والمصارعة وسباق العربات كما </a:t>
            </a:r>
            <a:r>
              <a:rPr lang="ar-IQ" sz="3500" b="1" dirty="0" err="1"/>
              <a:t>اهتمو</a:t>
            </a:r>
            <a:r>
              <a:rPr lang="ar-IQ" sz="3500" b="1" dirty="0"/>
              <a:t> بالفن والتلوين والنقوش حيث عثر على الات الحفر والرسم اليدوي التي تتطلب قوة بدنية مثل الاقلام الحجرية </a:t>
            </a:r>
          </a:p>
          <a:p>
            <a:pPr marL="0" indent="0" algn="justLow">
              <a:buNone/>
            </a:pPr>
            <a:endParaRPr lang="ar-IQ" sz="4000" dirty="0" smtClean="0"/>
          </a:p>
        </p:txBody>
      </p:sp>
    </p:spTree>
    <p:extLst>
      <p:ext uri="{BB962C8B-B14F-4D97-AF65-F5344CB8AC3E}">
        <p14:creationId xmlns:p14="http://schemas.microsoft.com/office/powerpoint/2010/main" val="7011675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rmAutofit/>
          </a:bodyPr>
          <a:lstStyle/>
          <a:p>
            <a:r>
              <a:rPr lang="ar-IQ" sz="3600" b="1" dirty="0">
                <a:solidFill>
                  <a:srgbClr val="FF0000"/>
                </a:solidFill>
              </a:rPr>
              <a:t>اغراض التربية البدنية في المجتمع البدائي :</a:t>
            </a:r>
          </a:p>
          <a:p>
            <a:endParaRPr lang="ar-IQ" sz="3600" b="1" dirty="0">
              <a:solidFill>
                <a:srgbClr val="FF0000"/>
              </a:solidFill>
            </a:endParaRPr>
          </a:p>
          <a:p>
            <a:r>
              <a:rPr lang="ar-IQ" sz="3600" b="1" dirty="0">
                <a:solidFill>
                  <a:srgbClr val="FF0000"/>
                </a:solidFill>
              </a:rPr>
              <a:t>1-تنمية الكفاية البدنية :</a:t>
            </a:r>
            <a:r>
              <a:rPr lang="ar-IQ" sz="3600" b="1" dirty="0"/>
              <a:t>من اجل التغلب على المخاطر المحيطة التي تهدده دعته للتكيف مع البيئة لكي يمتلك جسما قويا يساعده على البقاء والتغلب على الاعداء حيث درب اليدين والرجلين مثل تسلق الاشجار وطفر الانهار والسباحة كما درب القوة والسرعة والمطاولة .</a:t>
            </a:r>
          </a:p>
          <a:p>
            <a:r>
              <a:rPr lang="ar-IQ" sz="3600" b="1" dirty="0">
                <a:solidFill>
                  <a:srgbClr val="FF0000"/>
                </a:solidFill>
              </a:rPr>
              <a:t>2-المراسيم والطقوس الدينية :</a:t>
            </a:r>
            <a:r>
              <a:rPr lang="ar-IQ" sz="3600" b="1" dirty="0"/>
              <a:t>يعد الرقص المقدس ضرب من ضروب العبادة وكذلك رقصات الحروب وتقديم الشكر </a:t>
            </a:r>
            <a:r>
              <a:rPr lang="ar-IQ" sz="3600" b="1" dirty="0" err="1"/>
              <a:t>للالها</a:t>
            </a:r>
            <a:r>
              <a:rPr lang="ar-IQ" sz="3600" b="1" dirty="0"/>
              <a:t> في حال الصيد وتحقيق الانتصار وطرد الارواح الشريرة فكانت اللياقة البدنية ضرورية </a:t>
            </a:r>
            <a:r>
              <a:rPr lang="ar-IQ" sz="3600" b="1" dirty="0" err="1"/>
              <a:t>لتادية</a:t>
            </a:r>
            <a:r>
              <a:rPr lang="ar-IQ" sz="3600" b="1" dirty="0"/>
              <a:t> تلك الطقوس </a:t>
            </a:r>
          </a:p>
          <a:p>
            <a:pPr algn="justLow"/>
            <a:endParaRPr lang="ar-IQ" sz="3600" dirty="0" smtClean="0"/>
          </a:p>
        </p:txBody>
      </p:sp>
    </p:spTree>
    <p:extLst>
      <p:ext uri="{BB962C8B-B14F-4D97-AF65-F5344CB8AC3E}">
        <p14:creationId xmlns:p14="http://schemas.microsoft.com/office/powerpoint/2010/main" val="31719665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07504" y="116632"/>
            <a:ext cx="8856984" cy="6552728"/>
          </a:xfrm>
        </p:spPr>
        <p:txBody>
          <a:bodyPr/>
          <a:lstStyle/>
          <a:p>
            <a:pPr algn="justLow"/>
            <a:r>
              <a:rPr lang="ar-IQ" b="1" dirty="0">
                <a:solidFill>
                  <a:srgbClr val="FF0000"/>
                </a:solidFill>
              </a:rPr>
              <a:t>3-التماسك الاجتماعي (الشعور بالانتماء للقبيلة ):</a:t>
            </a:r>
          </a:p>
          <a:p>
            <a:pPr algn="justLow"/>
            <a:r>
              <a:rPr lang="ar-IQ" b="1" dirty="0"/>
              <a:t>(المخاطر المحيطة _وصعوبة العيش _واكتشاف الزراعة )عززت العيش الجماعي للتعاون حيث تكونت العشيرة ثم القبيلة ثم الحكومة الصغيرة للحفاض على امن الانسان وممتلكاته .</a:t>
            </a:r>
          </a:p>
          <a:p>
            <a:pPr algn="justLow"/>
            <a:endParaRPr lang="ar-IQ" b="1" dirty="0"/>
          </a:p>
          <a:p>
            <a:pPr algn="justLow"/>
            <a:r>
              <a:rPr lang="ar-IQ" b="1" dirty="0"/>
              <a:t>4</a:t>
            </a:r>
            <a:r>
              <a:rPr lang="ar-IQ" b="1" dirty="0">
                <a:solidFill>
                  <a:srgbClr val="FF0000"/>
                </a:solidFill>
              </a:rPr>
              <a:t>-الغرض الترويحي :</a:t>
            </a:r>
          </a:p>
          <a:p>
            <a:pPr algn="justLow"/>
            <a:r>
              <a:rPr lang="ar-IQ" b="1" dirty="0"/>
              <a:t>من خلال قضاء وقت الفراغ كان هناك نشاط بدني والعاب رياضية في وقت الفراغ (كالرقص والصيد والرسم والنحت )حيث كان الترويح يمارس بصورة لا شعورية .</a:t>
            </a:r>
          </a:p>
          <a:p>
            <a:pPr algn="justLow"/>
            <a:endParaRPr lang="ar-IQ" dirty="0"/>
          </a:p>
        </p:txBody>
      </p:sp>
    </p:spTree>
    <p:extLst>
      <p:ext uri="{BB962C8B-B14F-4D97-AF65-F5344CB8AC3E}">
        <p14:creationId xmlns:p14="http://schemas.microsoft.com/office/powerpoint/2010/main" val="4811146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endParaRPr lang="ar-IQ"/>
          </a:p>
        </p:txBody>
      </p:sp>
      <p:sp>
        <p:nvSpPr>
          <p:cNvPr id="3" name="عنوان فرعي 2"/>
          <p:cNvSpPr>
            <a:spLocks noGrp="1"/>
          </p:cNvSpPr>
          <p:nvPr>
            <p:ph type="subTitle" idx="1"/>
          </p:nvPr>
        </p:nvSpPr>
        <p:spPr/>
        <p:txBody>
          <a:bodyPr/>
          <a:lstStyle/>
          <a:p>
            <a:endParaRPr lang="ar-IQ"/>
          </a:p>
        </p:txBody>
      </p:sp>
    </p:spTree>
    <p:extLst>
      <p:ext uri="{BB962C8B-B14F-4D97-AF65-F5344CB8AC3E}">
        <p14:creationId xmlns:p14="http://schemas.microsoft.com/office/powerpoint/2010/main" val="2066528084"/>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386</TotalTime>
  <Words>456</Words>
  <Application>Microsoft Office PowerPoint</Application>
  <PresentationFormat>عرض على الشاشة (3:4)‏</PresentationFormat>
  <Paragraphs>33</Paragraphs>
  <Slides>8</Slides>
  <Notes>1</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HP</dc:creator>
  <cp:lastModifiedBy>HP</cp:lastModifiedBy>
  <cp:revision>23</cp:revision>
  <dcterms:created xsi:type="dcterms:W3CDTF">2018-10-27T23:07:13Z</dcterms:created>
  <dcterms:modified xsi:type="dcterms:W3CDTF">2019-06-16T23:05:53Z</dcterms:modified>
</cp:coreProperties>
</file>